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6" r:id="rId7"/>
    <p:sldId id="268" r:id="rId8"/>
    <p:sldId id="267" r:id="rId9"/>
    <p:sldId id="262" r:id="rId10"/>
    <p:sldId id="269" r:id="rId11"/>
    <p:sldId id="265" r:id="rId12"/>
    <p:sldId id="264" r:id="rId13"/>
    <p:sldId id="276" r:id="rId14"/>
    <p:sldId id="274" r:id="rId15"/>
    <p:sldId id="271" r:id="rId16"/>
    <p:sldId id="272" r:id="rId17"/>
    <p:sldId id="273" r:id="rId18"/>
    <p:sldId id="275" r:id="rId19"/>
    <p:sldId id="277" r:id="rId20"/>
    <p:sldId id="278" r:id="rId21"/>
    <p:sldId id="28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49F01-DADC-43AC-BEA4-7BA8657D87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6E1EB0-B086-4F72-A540-508BC32148AB}">
      <dgm:prSet/>
      <dgm:spPr/>
      <dgm:t>
        <a:bodyPr/>
        <a:lstStyle/>
        <a:p>
          <a:pPr>
            <a:defRPr cap="all"/>
          </a:pPr>
          <a:r>
            <a:rPr lang="cs-CZ" dirty="0"/>
            <a:t>Klienti – Webové prohlížeče (…)</a:t>
          </a:r>
          <a:endParaRPr lang="en-US" dirty="0"/>
        </a:p>
      </dgm:t>
    </dgm:pt>
    <dgm:pt modelId="{9B435ABC-56E2-4500-9F4C-89EA9B13D262}" type="parTrans" cxnId="{57F91E2C-A48C-4B77-820B-9DBD4FB09AC8}">
      <dgm:prSet/>
      <dgm:spPr/>
      <dgm:t>
        <a:bodyPr/>
        <a:lstStyle/>
        <a:p>
          <a:endParaRPr lang="en-US"/>
        </a:p>
      </dgm:t>
    </dgm:pt>
    <dgm:pt modelId="{D2F4C1A8-9A8A-4CE8-BB5A-9AA074E1D35F}" type="sibTrans" cxnId="{57F91E2C-A48C-4B77-820B-9DBD4FB09AC8}">
      <dgm:prSet/>
      <dgm:spPr/>
      <dgm:t>
        <a:bodyPr/>
        <a:lstStyle/>
        <a:p>
          <a:endParaRPr lang="en-US"/>
        </a:p>
      </dgm:t>
    </dgm:pt>
    <dgm:pt modelId="{A3729BAD-FE6B-43FA-9321-3BF7B88477B9}">
      <dgm:prSet/>
      <dgm:spPr/>
      <dgm:t>
        <a:bodyPr/>
        <a:lstStyle/>
        <a:p>
          <a:pPr>
            <a:defRPr cap="all"/>
          </a:pPr>
          <a:r>
            <a:rPr lang="cs-CZ" dirty="0"/>
            <a:t>Servery – Webové servery (např. </a:t>
          </a:r>
          <a:r>
            <a:rPr lang="cs-CZ" dirty="0" err="1"/>
            <a:t>Apache</a:t>
          </a:r>
          <a:r>
            <a:rPr lang="cs-CZ" dirty="0"/>
            <a:t>)</a:t>
          </a:r>
          <a:endParaRPr lang="en-US" dirty="0"/>
        </a:p>
      </dgm:t>
    </dgm:pt>
    <dgm:pt modelId="{28E534F6-92AE-4300-BE14-907F778D11A4}" type="parTrans" cxnId="{7244D63E-1828-4533-BC2E-CF6DA16F956D}">
      <dgm:prSet/>
      <dgm:spPr/>
      <dgm:t>
        <a:bodyPr/>
        <a:lstStyle/>
        <a:p>
          <a:endParaRPr lang="en-US"/>
        </a:p>
      </dgm:t>
    </dgm:pt>
    <dgm:pt modelId="{E159C276-AE62-489C-AB32-F58E1FA3B718}" type="sibTrans" cxnId="{7244D63E-1828-4533-BC2E-CF6DA16F956D}">
      <dgm:prSet/>
      <dgm:spPr/>
      <dgm:t>
        <a:bodyPr/>
        <a:lstStyle/>
        <a:p>
          <a:endParaRPr lang="en-US"/>
        </a:p>
      </dgm:t>
    </dgm:pt>
    <dgm:pt modelId="{B54C6AC9-C7EA-43DC-9ACC-41423E851194}" type="pres">
      <dgm:prSet presAssocID="{0CE49F01-DADC-43AC-BEA4-7BA8657D8768}" presName="root" presStyleCnt="0">
        <dgm:presLayoutVars>
          <dgm:dir/>
          <dgm:resizeHandles val="exact"/>
        </dgm:presLayoutVars>
      </dgm:prSet>
      <dgm:spPr/>
    </dgm:pt>
    <dgm:pt modelId="{BDDE3CBE-C36C-425D-BF16-0D48EE502EE8}" type="pres">
      <dgm:prSet presAssocID="{166E1EB0-B086-4F72-A540-508BC32148AB}" presName="compNode" presStyleCnt="0"/>
      <dgm:spPr/>
    </dgm:pt>
    <dgm:pt modelId="{7A8A1475-5658-404A-B3AA-B81C517DBA9B}" type="pres">
      <dgm:prSet presAssocID="{166E1EB0-B086-4F72-A540-508BC32148AB}" presName="iconBgRect" presStyleLbl="bgShp" presStyleIdx="0" presStyleCnt="2"/>
      <dgm:spPr/>
    </dgm:pt>
    <dgm:pt modelId="{A0E15794-1B95-4097-A8E9-6DBAAD1D9EA3}" type="pres">
      <dgm:prSet presAssocID="{166E1EB0-B086-4F72-A540-508BC32148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BDF3398-6F08-451E-A827-BDFB54CCF729}" type="pres">
      <dgm:prSet presAssocID="{166E1EB0-B086-4F72-A540-508BC32148AB}" presName="spaceRect" presStyleCnt="0"/>
      <dgm:spPr/>
    </dgm:pt>
    <dgm:pt modelId="{9B68F238-70DA-4D4A-A183-FA1BF3A4E3E6}" type="pres">
      <dgm:prSet presAssocID="{166E1EB0-B086-4F72-A540-508BC32148AB}" presName="textRect" presStyleLbl="revTx" presStyleIdx="0" presStyleCnt="2">
        <dgm:presLayoutVars>
          <dgm:chMax val="1"/>
          <dgm:chPref val="1"/>
        </dgm:presLayoutVars>
      </dgm:prSet>
      <dgm:spPr/>
    </dgm:pt>
    <dgm:pt modelId="{87EE2576-3423-4D21-951C-BD712EF63BA7}" type="pres">
      <dgm:prSet presAssocID="{D2F4C1A8-9A8A-4CE8-BB5A-9AA074E1D35F}" presName="sibTrans" presStyleCnt="0"/>
      <dgm:spPr/>
    </dgm:pt>
    <dgm:pt modelId="{C697B209-6CB6-4155-B1A0-0D1DD5EA6E85}" type="pres">
      <dgm:prSet presAssocID="{A3729BAD-FE6B-43FA-9321-3BF7B88477B9}" presName="compNode" presStyleCnt="0"/>
      <dgm:spPr/>
    </dgm:pt>
    <dgm:pt modelId="{0FDAB426-7601-435A-B4BE-42517E18AE61}" type="pres">
      <dgm:prSet presAssocID="{A3729BAD-FE6B-43FA-9321-3BF7B88477B9}" presName="iconBgRect" presStyleLbl="bgShp" presStyleIdx="1" presStyleCnt="2"/>
      <dgm:spPr/>
    </dgm:pt>
    <dgm:pt modelId="{439A80A3-8543-44E7-A405-B26B6C1D0CFA}" type="pres">
      <dgm:prSet presAssocID="{A3729BAD-FE6B-43FA-9321-3BF7B88477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7125502-2338-45C0-B9D7-4E30CB9CC219}" type="pres">
      <dgm:prSet presAssocID="{A3729BAD-FE6B-43FA-9321-3BF7B88477B9}" presName="spaceRect" presStyleCnt="0"/>
      <dgm:spPr/>
    </dgm:pt>
    <dgm:pt modelId="{C85C902F-B179-40B4-9EBA-CB1D27C9CDAC}" type="pres">
      <dgm:prSet presAssocID="{A3729BAD-FE6B-43FA-9321-3BF7B88477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7F91E2C-A48C-4B77-820B-9DBD4FB09AC8}" srcId="{0CE49F01-DADC-43AC-BEA4-7BA8657D8768}" destId="{166E1EB0-B086-4F72-A540-508BC32148AB}" srcOrd="0" destOrd="0" parTransId="{9B435ABC-56E2-4500-9F4C-89EA9B13D262}" sibTransId="{D2F4C1A8-9A8A-4CE8-BB5A-9AA074E1D35F}"/>
    <dgm:cxn modelId="{7244D63E-1828-4533-BC2E-CF6DA16F956D}" srcId="{0CE49F01-DADC-43AC-BEA4-7BA8657D8768}" destId="{A3729BAD-FE6B-43FA-9321-3BF7B88477B9}" srcOrd="1" destOrd="0" parTransId="{28E534F6-92AE-4300-BE14-907F778D11A4}" sibTransId="{E159C276-AE62-489C-AB32-F58E1FA3B718}"/>
    <dgm:cxn modelId="{D48DD768-EBEB-4521-98F7-3D3EDBDF8F8B}" type="presOf" srcId="{0CE49F01-DADC-43AC-BEA4-7BA8657D8768}" destId="{B54C6AC9-C7EA-43DC-9ACC-41423E851194}" srcOrd="0" destOrd="0" presId="urn:microsoft.com/office/officeart/2018/5/layout/IconCircleLabelList"/>
    <dgm:cxn modelId="{C5E5556A-1DA2-4C23-82C8-D34899205506}" type="presOf" srcId="{166E1EB0-B086-4F72-A540-508BC32148AB}" destId="{9B68F238-70DA-4D4A-A183-FA1BF3A4E3E6}" srcOrd="0" destOrd="0" presId="urn:microsoft.com/office/officeart/2018/5/layout/IconCircleLabelList"/>
    <dgm:cxn modelId="{E8EC8DBA-3E3B-4245-A8D4-8BD755E68BA9}" type="presOf" srcId="{A3729BAD-FE6B-43FA-9321-3BF7B88477B9}" destId="{C85C902F-B179-40B4-9EBA-CB1D27C9CDAC}" srcOrd="0" destOrd="0" presId="urn:microsoft.com/office/officeart/2018/5/layout/IconCircleLabelList"/>
    <dgm:cxn modelId="{C4AB2832-0F03-43FD-8776-3EF3F04BB6CA}" type="presParOf" srcId="{B54C6AC9-C7EA-43DC-9ACC-41423E851194}" destId="{BDDE3CBE-C36C-425D-BF16-0D48EE502EE8}" srcOrd="0" destOrd="0" presId="urn:microsoft.com/office/officeart/2018/5/layout/IconCircleLabelList"/>
    <dgm:cxn modelId="{F4FF288D-6EB4-442E-A774-4D3A9A17D76D}" type="presParOf" srcId="{BDDE3CBE-C36C-425D-BF16-0D48EE502EE8}" destId="{7A8A1475-5658-404A-B3AA-B81C517DBA9B}" srcOrd="0" destOrd="0" presId="urn:microsoft.com/office/officeart/2018/5/layout/IconCircleLabelList"/>
    <dgm:cxn modelId="{8640F697-78D0-4994-968B-D42BE1014840}" type="presParOf" srcId="{BDDE3CBE-C36C-425D-BF16-0D48EE502EE8}" destId="{A0E15794-1B95-4097-A8E9-6DBAAD1D9EA3}" srcOrd="1" destOrd="0" presId="urn:microsoft.com/office/officeart/2018/5/layout/IconCircleLabelList"/>
    <dgm:cxn modelId="{59ABEF60-7B4C-4447-9598-7BDB70226616}" type="presParOf" srcId="{BDDE3CBE-C36C-425D-BF16-0D48EE502EE8}" destId="{3BDF3398-6F08-451E-A827-BDFB54CCF729}" srcOrd="2" destOrd="0" presId="urn:microsoft.com/office/officeart/2018/5/layout/IconCircleLabelList"/>
    <dgm:cxn modelId="{DBFF132A-FBAB-4A0F-97A5-265B9F4C59A2}" type="presParOf" srcId="{BDDE3CBE-C36C-425D-BF16-0D48EE502EE8}" destId="{9B68F238-70DA-4D4A-A183-FA1BF3A4E3E6}" srcOrd="3" destOrd="0" presId="urn:microsoft.com/office/officeart/2018/5/layout/IconCircleLabelList"/>
    <dgm:cxn modelId="{7365A6EE-0078-4188-B924-8D6532E39A39}" type="presParOf" srcId="{B54C6AC9-C7EA-43DC-9ACC-41423E851194}" destId="{87EE2576-3423-4D21-951C-BD712EF63BA7}" srcOrd="1" destOrd="0" presId="urn:microsoft.com/office/officeart/2018/5/layout/IconCircleLabelList"/>
    <dgm:cxn modelId="{22027FDE-C178-4E6A-B2E2-525EF9967621}" type="presParOf" srcId="{B54C6AC9-C7EA-43DC-9ACC-41423E851194}" destId="{C697B209-6CB6-4155-B1A0-0D1DD5EA6E85}" srcOrd="2" destOrd="0" presId="urn:microsoft.com/office/officeart/2018/5/layout/IconCircleLabelList"/>
    <dgm:cxn modelId="{3572DC96-1684-4F44-9F16-063A2A3E1BBF}" type="presParOf" srcId="{C697B209-6CB6-4155-B1A0-0D1DD5EA6E85}" destId="{0FDAB426-7601-435A-B4BE-42517E18AE61}" srcOrd="0" destOrd="0" presId="urn:microsoft.com/office/officeart/2018/5/layout/IconCircleLabelList"/>
    <dgm:cxn modelId="{01859EF4-3B48-4D8A-9902-8099319FB0BC}" type="presParOf" srcId="{C697B209-6CB6-4155-B1A0-0D1DD5EA6E85}" destId="{439A80A3-8543-44E7-A405-B26B6C1D0CFA}" srcOrd="1" destOrd="0" presId="urn:microsoft.com/office/officeart/2018/5/layout/IconCircleLabelList"/>
    <dgm:cxn modelId="{5EBC3C33-A45D-4DD9-A937-41E277735985}" type="presParOf" srcId="{C697B209-6CB6-4155-B1A0-0D1DD5EA6E85}" destId="{37125502-2338-45C0-B9D7-4E30CB9CC219}" srcOrd="2" destOrd="0" presId="urn:microsoft.com/office/officeart/2018/5/layout/IconCircleLabelList"/>
    <dgm:cxn modelId="{BDE4C94B-60C2-467C-A868-077050EB4AE5}" type="presParOf" srcId="{C697B209-6CB6-4155-B1A0-0D1DD5EA6E85}" destId="{C85C902F-B179-40B4-9EBA-CB1D27C9CD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BE797-300F-4442-AD0E-CEBD35C571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80E0CBE-EA17-4B37-A0ED-914E39044A4E}">
      <dgm:prSet/>
      <dgm:spPr/>
      <dgm:t>
        <a:bodyPr/>
        <a:lstStyle/>
        <a:p>
          <a:r>
            <a:rPr lang="cs-CZ" dirty="0"/>
            <a:t>Metoda GET odešle data v adrese zdroje (URL)</a:t>
          </a:r>
          <a:endParaRPr lang="en-US" dirty="0"/>
        </a:p>
      </dgm:t>
    </dgm:pt>
    <dgm:pt modelId="{CB2A36E5-0719-41EF-8712-8D77EBE692EC}" type="parTrans" cxnId="{F4840552-7325-4ED2-96B2-9292DFE24AC8}">
      <dgm:prSet/>
      <dgm:spPr/>
      <dgm:t>
        <a:bodyPr/>
        <a:lstStyle/>
        <a:p>
          <a:endParaRPr lang="en-US"/>
        </a:p>
      </dgm:t>
    </dgm:pt>
    <dgm:pt modelId="{B9DA3965-9EB6-4DDC-A9BA-8AB98ACA315B}" type="sibTrans" cxnId="{F4840552-7325-4ED2-96B2-9292DFE24AC8}">
      <dgm:prSet/>
      <dgm:spPr/>
      <dgm:t>
        <a:bodyPr/>
        <a:lstStyle/>
        <a:p>
          <a:endParaRPr lang="en-US"/>
        </a:p>
      </dgm:t>
    </dgm:pt>
    <dgm:pt modelId="{938A9636-DE12-4E16-B031-CAB4FFB4E900}">
      <dgm:prSet/>
      <dgm:spPr/>
      <dgm:t>
        <a:bodyPr/>
        <a:lstStyle/>
        <a:p>
          <a:r>
            <a:rPr lang="cs-CZ" dirty="0"/>
            <a:t>Metoda POST data odesílá v hlavičce HTTP požadavku a URL neovlivní.</a:t>
          </a:r>
          <a:endParaRPr lang="en-US" dirty="0"/>
        </a:p>
      </dgm:t>
    </dgm:pt>
    <dgm:pt modelId="{C6B50987-CE07-4F32-A655-41039AED4386}" type="parTrans" cxnId="{DEF24A3F-8D0A-440B-BCCD-CD4D3E824409}">
      <dgm:prSet/>
      <dgm:spPr/>
      <dgm:t>
        <a:bodyPr/>
        <a:lstStyle/>
        <a:p>
          <a:endParaRPr lang="en-US"/>
        </a:p>
      </dgm:t>
    </dgm:pt>
    <dgm:pt modelId="{7F631EAC-FBC8-4331-86AA-9A49757A0511}" type="sibTrans" cxnId="{DEF24A3F-8D0A-440B-BCCD-CD4D3E824409}">
      <dgm:prSet/>
      <dgm:spPr/>
      <dgm:t>
        <a:bodyPr/>
        <a:lstStyle/>
        <a:p>
          <a:endParaRPr lang="en-US"/>
        </a:p>
      </dgm:t>
    </dgm:pt>
    <dgm:pt modelId="{ED66B2B4-033C-470E-9971-6A90B7FED3F3}">
      <dgm:prSet/>
      <dgm:spPr/>
      <dgm:t>
        <a:bodyPr/>
        <a:lstStyle/>
        <a:p>
          <a:r>
            <a:rPr lang="cs-CZ" dirty="0"/>
            <a:t>Metoda POST je vhodná tehdy, když je potřeba na server přenést větší množství dat a není žádoucí, aby tato data byla součástí URL.</a:t>
          </a:r>
          <a:endParaRPr lang="en-US" dirty="0"/>
        </a:p>
      </dgm:t>
    </dgm:pt>
    <dgm:pt modelId="{B5463228-CD59-47AF-87AD-9116F6B4D5FB}" type="parTrans" cxnId="{C63D2ECA-B0AB-4851-B31B-B39D57C404B3}">
      <dgm:prSet/>
      <dgm:spPr/>
      <dgm:t>
        <a:bodyPr/>
        <a:lstStyle/>
        <a:p>
          <a:endParaRPr lang="en-US"/>
        </a:p>
      </dgm:t>
    </dgm:pt>
    <dgm:pt modelId="{96778DDC-185C-4880-8C59-F94FEDC5B29E}" type="sibTrans" cxnId="{C63D2ECA-B0AB-4851-B31B-B39D57C404B3}">
      <dgm:prSet/>
      <dgm:spPr/>
      <dgm:t>
        <a:bodyPr/>
        <a:lstStyle/>
        <a:p>
          <a:endParaRPr lang="en-US"/>
        </a:p>
      </dgm:t>
    </dgm:pt>
    <dgm:pt modelId="{88B22A73-A5EC-46A0-A1A4-2DE0739AD0BA}" type="pres">
      <dgm:prSet presAssocID="{310BE797-300F-4442-AD0E-CEBD35C57158}" presName="root" presStyleCnt="0">
        <dgm:presLayoutVars>
          <dgm:dir/>
          <dgm:resizeHandles val="exact"/>
        </dgm:presLayoutVars>
      </dgm:prSet>
      <dgm:spPr/>
    </dgm:pt>
    <dgm:pt modelId="{1C4E0068-F61D-4F48-A7EA-CF09B4DE12F1}" type="pres">
      <dgm:prSet presAssocID="{680E0CBE-EA17-4B37-A0ED-914E39044A4E}" presName="compNode" presStyleCnt="0"/>
      <dgm:spPr/>
    </dgm:pt>
    <dgm:pt modelId="{3701DF89-E9C7-4EE2-A1EA-C8D0714FE8CF}" type="pres">
      <dgm:prSet presAssocID="{680E0CBE-EA17-4B37-A0ED-914E39044A4E}" presName="bgRect" presStyleLbl="bgShp" presStyleIdx="0" presStyleCnt="3"/>
      <dgm:spPr/>
    </dgm:pt>
    <dgm:pt modelId="{56D0151A-8C57-482B-8799-391B052FCDA5}" type="pres">
      <dgm:prSet presAssocID="{680E0CBE-EA17-4B37-A0ED-914E39044A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1431B3-B88E-4E70-AE72-CA84755D73F1}" type="pres">
      <dgm:prSet presAssocID="{680E0CBE-EA17-4B37-A0ED-914E39044A4E}" presName="spaceRect" presStyleCnt="0"/>
      <dgm:spPr/>
    </dgm:pt>
    <dgm:pt modelId="{10F45B29-26D0-4A78-AF18-0DD75C79FA0C}" type="pres">
      <dgm:prSet presAssocID="{680E0CBE-EA17-4B37-A0ED-914E39044A4E}" presName="parTx" presStyleLbl="revTx" presStyleIdx="0" presStyleCnt="3">
        <dgm:presLayoutVars>
          <dgm:chMax val="0"/>
          <dgm:chPref val="0"/>
        </dgm:presLayoutVars>
      </dgm:prSet>
      <dgm:spPr/>
    </dgm:pt>
    <dgm:pt modelId="{463839B2-661F-45F8-9170-A4EC8EC5B57F}" type="pres">
      <dgm:prSet presAssocID="{B9DA3965-9EB6-4DDC-A9BA-8AB98ACA315B}" presName="sibTrans" presStyleCnt="0"/>
      <dgm:spPr/>
    </dgm:pt>
    <dgm:pt modelId="{89A9EF77-B591-4015-97CE-D431610FCA6F}" type="pres">
      <dgm:prSet presAssocID="{938A9636-DE12-4E16-B031-CAB4FFB4E900}" presName="compNode" presStyleCnt="0"/>
      <dgm:spPr/>
    </dgm:pt>
    <dgm:pt modelId="{09CD3C5B-6578-4474-9FE5-0B1631EF5CE6}" type="pres">
      <dgm:prSet presAssocID="{938A9636-DE12-4E16-B031-CAB4FFB4E900}" presName="bgRect" presStyleLbl="bgShp" presStyleIdx="1" presStyleCnt="3"/>
      <dgm:spPr/>
    </dgm:pt>
    <dgm:pt modelId="{E8DE3445-4AA7-45FD-855D-3B7A8B26A6AD}" type="pres">
      <dgm:prSet presAssocID="{938A9636-DE12-4E16-B031-CAB4FFB4E9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7B7BF9D-201B-48B9-96F6-9B8A2517A197}" type="pres">
      <dgm:prSet presAssocID="{938A9636-DE12-4E16-B031-CAB4FFB4E900}" presName="spaceRect" presStyleCnt="0"/>
      <dgm:spPr/>
    </dgm:pt>
    <dgm:pt modelId="{FA4476DA-5962-44C6-BE8C-93E90AA2EDA3}" type="pres">
      <dgm:prSet presAssocID="{938A9636-DE12-4E16-B031-CAB4FFB4E900}" presName="parTx" presStyleLbl="revTx" presStyleIdx="1" presStyleCnt="3">
        <dgm:presLayoutVars>
          <dgm:chMax val="0"/>
          <dgm:chPref val="0"/>
        </dgm:presLayoutVars>
      </dgm:prSet>
      <dgm:spPr/>
    </dgm:pt>
    <dgm:pt modelId="{D51A835C-5186-48D6-8BC5-2CFA92DCE7AD}" type="pres">
      <dgm:prSet presAssocID="{7F631EAC-FBC8-4331-86AA-9A49757A0511}" presName="sibTrans" presStyleCnt="0"/>
      <dgm:spPr/>
    </dgm:pt>
    <dgm:pt modelId="{D869EE59-5C27-46A3-9739-1F9AB7F01AB9}" type="pres">
      <dgm:prSet presAssocID="{ED66B2B4-033C-470E-9971-6A90B7FED3F3}" presName="compNode" presStyleCnt="0"/>
      <dgm:spPr/>
    </dgm:pt>
    <dgm:pt modelId="{B3208077-C675-4400-8A20-BF79AF43FD97}" type="pres">
      <dgm:prSet presAssocID="{ED66B2B4-033C-470E-9971-6A90B7FED3F3}" presName="bgRect" presStyleLbl="bgShp" presStyleIdx="2" presStyleCnt="3"/>
      <dgm:spPr/>
    </dgm:pt>
    <dgm:pt modelId="{7553C8C1-CB0D-4B02-B144-6C9B8E3C87B7}" type="pres">
      <dgm:prSet presAssocID="{ED66B2B4-033C-470E-9971-6A90B7FED3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B259A87-DCC3-43E6-839B-281C7C0269D8}" type="pres">
      <dgm:prSet presAssocID="{ED66B2B4-033C-470E-9971-6A90B7FED3F3}" presName="spaceRect" presStyleCnt="0"/>
      <dgm:spPr/>
    </dgm:pt>
    <dgm:pt modelId="{3A0F3903-0821-4850-A394-080A9C206701}" type="pres">
      <dgm:prSet presAssocID="{ED66B2B4-033C-470E-9971-6A90B7FED3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F24A3F-8D0A-440B-BCCD-CD4D3E824409}" srcId="{310BE797-300F-4442-AD0E-CEBD35C57158}" destId="{938A9636-DE12-4E16-B031-CAB4FFB4E900}" srcOrd="1" destOrd="0" parTransId="{C6B50987-CE07-4F32-A655-41039AED4386}" sibTransId="{7F631EAC-FBC8-4331-86AA-9A49757A0511}"/>
    <dgm:cxn modelId="{F4840552-7325-4ED2-96B2-9292DFE24AC8}" srcId="{310BE797-300F-4442-AD0E-CEBD35C57158}" destId="{680E0CBE-EA17-4B37-A0ED-914E39044A4E}" srcOrd="0" destOrd="0" parTransId="{CB2A36E5-0719-41EF-8712-8D77EBE692EC}" sibTransId="{B9DA3965-9EB6-4DDC-A9BA-8AB98ACA315B}"/>
    <dgm:cxn modelId="{8D30EC9C-2D0C-47EF-9B44-4794B6A308B4}" type="presOf" srcId="{938A9636-DE12-4E16-B031-CAB4FFB4E900}" destId="{FA4476DA-5962-44C6-BE8C-93E90AA2EDA3}" srcOrd="0" destOrd="0" presId="urn:microsoft.com/office/officeart/2018/2/layout/IconVerticalSolidList"/>
    <dgm:cxn modelId="{C1EF64AB-ABCC-42B9-BDBA-810F13FAE6BD}" type="presOf" srcId="{ED66B2B4-033C-470E-9971-6A90B7FED3F3}" destId="{3A0F3903-0821-4850-A394-080A9C206701}" srcOrd="0" destOrd="0" presId="urn:microsoft.com/office/officeart/2018/2/layout/IconVerticalSolidList"/>
    <dgm:cxn modelId="{C63D2ECA-B0AB-4851-B31B-B39D57C404B3}" srcId="{310BE797-300F-4442-AD0E-CEBD35C57158}" destId="{ED66B2B4-033C-470E-9971-6A90B7FED3F3}" srcOrd="2" destOrd="0" parTransId="{B5463228-CD59-47AF-87AD-9116F6B4D5FB}" sibTransId="{96778DDC-185C-4880-8C59-F94FEDC5B29E}"/>
    <dgm:cxn modelId="{C430A2CE-A2C0-4FAA-9542-98772A3184ED}" type="presOf" srcId="{310BE797-300F-4442-AD0E-CEBD35C57158}" destId="{88B22A73-A5EC-46A0-A1A4-2DE0739AD0BA}" srcOrd="0" destOrd="0" presId="urn:microsoft.com/office/officeart/2018/2/layout/IconVerticalSolidList"/>
    <dgm:cxn modelId="{438346D1-E403-4364-9AC1-EF39178B539F}" type="presOf" srcId="{680E0CBE-EA17-4B37-A0ED-914E39044A4E}" destId="{10F45B29-26D0-4A78-AF18-0DD75C79FA0C}" srcOrd="0" destOrd="0" presId="urn:microsoft.com/office/officeart/2018/2/layout/IconVerticalSolidList"/>
    <dgm:cxn modelId="{09CFD3C5-2774-404E-89BB-07D8F83EC99D}" type="presParOf" srcId="{88B22A73-A5EC-46A0-A1A4-2DE0739AD0BA}" destId="{1C4E0068-F61D-4F48-A7EA-CF09B4DE12F1}" srcOrd="0" destOrd="0" presId="urn:microsoft.com/office/officeart/2018/2/layout/IconVerticalSolidList"/>
    <dgm:cxn modelId="{D8093A5B-F415-429B-933E-44522CF08ED4}" type="presParOf" srcId="{1C4E0068-F61D-4F48-A7EA-CF09B4DE12F1}" destId="{3701DF89-E9C7-4EE2-A1EA-C8D0714FE8CF}" srcOrd="0" destOrd="0" presId="urn:microsoft.com/office/officeart/2018/2/layout/IconVerticalSolidList"/>
    <dgm:cxn modelId="{E586F239-1E95-4B0F-BA2F-749229317061}" type="presParOf" srcId="{1C4E0068-F61D-4F48-A7EA-CF09B4DE12F1}" destId="{56D0151A-8C57-482B-8799-391B052FCDA5}" srcOrd="1" destOrd="0" presId="urn:microsoft.com/office/officeart/2018/2/layout/IconVerticalSolidList"/>
    <dgm:cxn modelId="{7F586DD8-8859-4800-9809-C32FC04B5FED}" type="presParOf" srcId="{1C4E0068-F61D-4F48-A7EA-CF09B4DE12F1}" destId="{931431B3-B88E-4E70-AE72-CA84755D73F1}" srcOrd="2" destOrd="0" presId="urn:microsoft.com/office/officeart/2018/2/layout/IconVerticalSolidList"/>
    <dgm:cxn modelId="{8BEBAF1A-7107-487B-9529-DFDBFF4A0A74}" type="presParOf" srcId="{1C4E0068-F61D-4F48-A7EA-CF09B4DE12F1}" destId="{10F45B29-26D0-4A78-AF18-0DD75C79FA0C}" srcOrd="3" destOrd="0" presId="urn:microsoft.com/office/officeart/2018/2/layout/IconVerticalSolidList"/>
    <dgm:cxn modelId="{A32CE9E7-E479-46D5-AECA-9B0CF2E18F84}" type="presParOf" srcId="{88B22A73-A5EC-46A0-A1A4-2DE0739AD0BA}" destId="{463839B2-661F-45F8-9170-A4EC8EC5B57F}" srcOrd="1" destOrd="0" presId="urn:microsoft.com/office/officeart/2018/2/layout/IconVerticalSolidList"/>
    <dgm:cxn modelId="{FF632029-3391-4216-9657-094E079D441C}" type="presParOf" srcId="{88B22A73-A5EC-46A0-A1A4-2DE0739AD0BA}" destId="{89A9EF77-B591-4015-97CE-D431610FCA6F}" srcOrd="2" destOrd="0" presId="urn:microsoft.com/office/officeart/2018/2/layout/IconVerticalSolidList"/>
    <dgm:cxn modelId="{445B2806-1B8A-4F53-B20D-527363577284}" type="presParOf" srcId="{89A9EF77-B591-4015-97CE-D431610FCA6F}" destId="{09CD3C5B-6578-4474-9FE5-0B1631EF5CE6}" srcOrd="0" destOrd="0" presId="urn:microsoft.com/office/officeart/2018/2/layout/IconVerticalSolidList"/>
    <dgm:cxn modelId="{8F14377C-3DAF-4ECB-B41E-3A7F1552B08A}" type="presParOf" srcId="{89A9EF77-B591-4015-97CE-D431610FCA6F}" destId="{E8DE3445-4AA7-45FD-855D-3B7A8B26A6AD}" srcOrd="1" destOrd="0" presId="urn:microsoft.com/office/officeart/2018/2/layout/IconVerticalSolidList"/>
    <dgm:cxn modelId="{531F4426-F65D-467E-8306-5CD755218BFB}" type="presParOf" srcId="{89A9EF77-B591-4015-97CE-D431610FCA6F}" destId="{07B7BF9D-201B-48B9-96F6-9B8A2517A197}" srcOrd="2" destOrd="0" presId="urn:microsoft.com/office/officeart/2018/2/layout/IconVerticalSolidList"/>
    <dgm:cxn modelId="{629B0BEE-1E78-4CDC-B06D-D035D52B3C0C}" type="presParOf" srcId="{89A9EF77-B591-4015-97CE-D431610FCA6F}" destId="{FA4476DA-5962-44C6-BE8C-93E90AA2EDA3}" srcOrd="3" destOrd="0" presId="urn:microsoft.com/office/officeart/2018/2/layout/IconVerticalSolidList"/>
    <dgm:cxn modelId="{9C580664-2B85-45F4-A17A-55B9D0C06A1F}" type="presParOf" srcId="{88B22A73-A5EC-46A0-A1A4-2DE0739AD0BA}" destId="{D51A835C-5186-48D6-8BC5-2CFA92DCE7AD}" srcOrd="3" destOrd="0" presId="urn:microsoft.com/office/officeart/2018/2/layout/IconVerticalSolidList"/>
    <dgm:cxn modelId="{BE9296A6-9227-4BCD-B361-9BDFFF90D77E}" type="presParOf" srcId="{88B22A73-A5EC-46A0-A1A4-2DE0739AD0BA}" destId="{D869EE59-5C27-46A3-9739-1F9AB7F01AB9}" srcOrd="4" destOrd="0" presId="urn:microsoft.com/office/officeart/2018/2/layout/IconVerticalSolidList"/>
    <dgm:cxn modelId="{41E890CB-C005-45FE-91CC-016EF0E1B4F7}" type="presParOf" srcId="{D869EE59-5C27-46A3-9739-1F9AB7F01AB9}" destId="{B3208077-C675-4400-8A20-BF79AF43FD97}" srcOrd="0" destOrd="0" presId="urn:microsoft.com/office/officeart/2018/2/layout/IconVerticalSolidList"/>
    <dgm:cxn modelId="{63C0C117-1DAC-408C-AD37-4C80ADCBA147}" type="presParOf" srcId="{D869EE59-5C27-46A3-9739-1F9AB7F01AB9}" destId="{7553C8C1-CB0D-4B02-B144-6C9B8E3C87B7}" srcOrd="1" destOrd="0" presId="urn:microsoft.com/office/officeart/2018/2/layout/IconVerticalSolidList"/>
    <dgm:cxn modelId="{572EFEB5-EFAB-438E-A391-ACB7DF7CA531}" type="presParOf" srcId="{D869EE59-5C27-46A3-9739-1F9AB7F01AB9}" destId="{EB259A87-DCC3-43E6-839B-281C7C0269D8}" srcOrd="2" destOrd="0" presId="urn:microsoft.com/office/officeart/2018/2/layout/IconVerticalSolidList"/>
    <dgm:cxn modelId="{5D570A25-D22D-4766-8094-C4607BB746D5}" type="presParOf" srcId="{D869EE59-5C27-46A3-9739-1F9AB7F01AB9}" destId="{3A0F3903-0821-4850-A394-080A9C2067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A1475-5658-404A-B3AA-B81C517DBA9B}">
      <dsp:nvSpPr>
        <dsp:cNvPr id="0" name=""/>
        <dsp:cNvSpPr/>
      </dsp:nvSpPr>
      <dsp:spPr>
        <a:xfrm>
          <a:off x="1940609" y="19746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5794-1B95-4097-A8E9-6DBAAD1D9EA3}">
      <dsp:nvSpPr>
        <dsp:cNvPr id="0" name=""/>
        <dsp:cNvSpPr/>
      </dsp:nvSpPr>
      <dsp:spPr>
        <a:xfrm>
          <a:off x="2357421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8F238-70DA-4D4A-A183-FA1BF3A4E3E6}">
      <dsp:nvSpPr>
        <dsp:cNvPr id="0" name=""/>
        <dsp:cNvSpPr/>
      </dsp:nvSpPr>
      <dsp:spPr>
        <a:xfrm>
          <a:off x="1315390" y="258474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dirty="0"/>
            <a:t>Klienti – Webové prohlížeče (…)</a:t>
          </a:r>
          <a:endParaRPr lang="en-US" sz="2200" kern="1200" dirty="0"/>
        </a:p>
      </dsp:txBody>
      <dsp:txXfrm>
        <a:off x="1315390" y="2584747"/>
        <a:ext cx="3206250" cy="720000"/>
      </dsp:txXfrm>
    </dsp:sp>
    <dsp:sp modelId="{0FDAB426-7601-435A-B4BE-42517E18AE61}">
      <dsp:nvSpPr>
        <dsp:cNvPr id="0" name=""/>
        <dsp:cNvSpPr/>
      </dsp:nvSpPr>
      <dsp:spPr>
        <a:xfrm>
          <a:off x="5707953" y="1974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A80A3-8543-44E7-A405-B26B6C1D0CFA}">
      <dsp:nvSpPr>
        <dsp:cNvPr id="0" name=""/>
        <dsp:cNvSpPr/>
      </dsp:nvSpPr>
      <dsp:spPr>
        <a:xfrm>
          <a:off x="6124765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C902F-B179-40B4-9EBA-CB1D27C9CDAC}">
      <dsp:nvSpPr>
        <dsp:cNvPr id="0" name=""/>
        <dsp:cNvSpPr/>
      </dsp:nvSpPr>
      <dsp:spPr>
        <a:xfrm>
          <a:off x="5082734" y="258474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dirty="0"/>
            <a:t>Servery – Webové servery (např. </a:t>
          </a:r>
          <a:r>
            <a:rPr lang="cs-CZ" sz="2200" kern="1200" dirty="0" err="1"/>
            <a:t>Apache</a:t>
          </a:r>
          <a:r>
            <a:rPr lang="cs-CZ" sz="2200" kern="1200" dirty="0"/>
            <a:t>)</a:t>
          </a:r>
          <a:endParaRPr lang="en-US" sz="2200" kern="1200" dirty="0"/>
        </a:p>
      </dsp:txBody>
      <dsp:txXfrm>
        <a:off x="5082734" y="258474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1DF89-E9C7-4EE2-A1EA-C8D0714FE8CF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151A-8C57-482B-8799-391B052FCDA5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45B29-26D0-4A78-AF18-0DD75C79FA0C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GET odešle data v adrese zdroje (URL)</a:t>
          </a:r>
          <a:endParaRPr lang="en-US" sz="1900" kern="1200" dirty="0"/>
        </a:p>
      </dsp:txBody>
      <dsp:txXfrm>
        <a:off x="1529865" y="566"/>
        <a:ext cx="4383571" cy="1324558"/>
      </dsp:txXfrm>
    </dsp:sp>
    <dsp:sp modelId="{09CD3C5B-6578-4474-9FE5-0B1631EF5CE6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E3445-4AA7-45FD-855D-3B7A8B26A6AD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476DA-5962-44C6-BE8C-93E90AA2EDA3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POST data odesílá v hlavičce HTTP požadavku a URL neovlivní.</a:t>
          </a:r>
          <a:endParaRPr lang="en-US" sz="1900" kern="1200" dirty="0"/>
        </a:p>
      </dsp:txBody>
      <dsp:txXfrm>
        <a:off x="1529865" y="1656264"/>
        <a:ext cx="4383571" cy="1324558"/>
      </dsp:txXfrm>
    </dsp:sp>
    <dsp:sp modelId="{B3208077-C675-4400-8A20-BF79AF43FD97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3C8C1-CB0D-4B02-B144-6C9B8E3C87B7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F3903-0821-4850-A394-080A9C206701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POST je vhodná tehdy, když je potřeba na server přenést větší množství dat a není žádoucí, aby tato data byla součástí URL.</a:t>
          </a:r>
          <a:endParaRPr lang="en-US" sz="1900" kern="1200" dirty="0"/>
        </a:p>
      </dsp:txBody>
      <dsp:txXfrm>
        <a:off x="1529865" y="3311963"/>
        <a:ext cx="4383571" cy="13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443D9-BC17-434D-8524-E2355A7E4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Služba WWW a tvorba Web aplikací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09D51C-F463-4C25-B7D4-7CA929521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informatiky</a:t>
            </a:r>
          </a:p>
        </p:txBody>
      </p:sp>
    </p:spTree>
    <p:extLst>
      <p:ext uri="{BB962C8B-B14F-4D97-AF65-F5344CB8AC3E}">
        <p14:creationId xmlns:p14="http://schemas.microsoft.com/office/powerpoint/2010/main" val="23014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A32E70-0C43-484B-B5C3-60EA2726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cs-CZ" sz="2800"/>
              <a:t>URL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603D2-32B1-42B6-AF30-DED58358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cs-CZ" b="1" dirty="0"/>
              <a:t>URL</a:t>
            </a:r>
            <a:r>
              <a:rPr lang="cs-CZ" dirty="0"/>
              <a:t>, celým názvem </a:t>
            </a:r>
            <a:r>
              <a:rPr lang="cs-CZ" b="1" dirty="0" err="1"/>
              <a:t>Uniform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Locator</a:t>
            </a:r>
            <a:r>
              <a:rPr lang="cs-CZ" dirty="0"/>
              <a:t> je řetězec znaků s definovanou strukturou, který slouží k přesné specifikaci umístění zdrojů informací (ve smyslu dokument nebo služba) na Internetu. 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F0C1F7F-0D53-4624-A2A4-567F4F3D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0" b="13745"/>
          <a:stretch/>
        </p:blipFill>
        <p:spPr>
          <a:xfrm>
            <a:off x="6665634" y="1558217"/>
            <a:ext cx="4637119" cy="1870784"/>
          </a:xfrm>
          <a:prstGeom prst="rect">
            <a:avLst/>
          </a:prstGeo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1430EBC-D993-4BAE-99AF-50CAB996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34" y="3862864"/>
            <a:ext cx="4637119" cy="2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B523C-6981-400F-A4A0-EADAFE3F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Statické a dynamické weby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5A1D3-3D8D-4666-8CA0-B5207E16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58C1E9-D2C5-45E0-9FB6-9A6650B4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128896"/>
            <a:ext cx="4869058" cy="3164888"/>
          </a:xfrm>
          <a:prstGeom prst="rect">
            <a:avLst/>
          </a:prstGeom>
        </p:spPr>
      </p:pic>
      <p:pic>
        <p:nvPicPr>
          <p:cNvPr id="10" name="Zástupný obsah 8" descr="Obsah obrázku počítač&#10;&#10;Popis byl vytvořen automaticky">
            <a:extLst>
              <a:ext uri="{FF2B5EF4-FFF2-40B4-BE49-F238E27FC236}">
                <a16:creationId xmlns:a16="http://schemas.microsoft.com/office/drawing/2014/main" id="{DFB3711E-0A30-4708-A56B-0F8B29A2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128896"/>
            <a:ext cx="4162555" cy="31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AC8FE73-67F9-458D-8466-6155E15C7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4" r="1" b="1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DEC072-4A20-4E10-AEAE-77754C47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cs-CZ" sz="3100" dirty="0"/>
              <a:t>WEBOVÉ</a:t>
            </a:r>
            <a:r>
              <a:rPr lang="en-US" sz="3100" dirty="0"/>
              <a:t> </a:t>
            </a:r>
            <a:r>
              <a:rPr lang="en-US" sz="3100" dirty="0" err="1"/>
              <a:t>prohlížeče</a:t>
            </a:r>
            <a:endParaRPr lang="en-US" sz="31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kreslení, hodiny&#10;&#10;Popis byl vytvořen automaticky">
            <a:extLst>
              <a:ext uri="{FF2B5EF4-FFF2-40B4-BE49-F238E27FC236}">
                <a16:creationId xmlns:a16="http://schemas.microsoft.com/office/drawing/2014/main" id="{8D282C28-CF7B-4273-A59A-8CC4AC8C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2385" y="1116345"/>
            <a:ext cx="5154896" cy="38661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9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BECCF-045F-4D6E-A291-8FEE410C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Standardy – W3C</a:t>
            </a:r>
            <a:endParaRPr lang="cs-CZ" dirty="0"/>
          </a:p>
        </p:txBody>
      </p:sp>
      <p:pic>
        <p:nvPicPr>
          <p:cNvPr id="5" name="Obrázek 4" descr="Obsah obrázku hodiny, kreslení, světlo&#10;&#10;Popis byl vytvořen automaticky">
            <a:extLst>
              <a:ext uri="{FF2B5EF4-FFF2-40B4-BE49-F238E27FC236}">
                <a16:creationId xmlns:a16="http://schemas.microsoft.com/office/drawing/2014/main" id="{154E7E4B-1DE5-473C-8317-869233E4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09" y="2550797"/>
            <a:ext cx="3500715" cy="23804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E5173-7631-4187-B27E-33925A9D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570" y="2015734"/>
            <a:ext cx="5622284" cy="3450613"/>
          </a:xfrm>
        </p:spPr>
        <p:txBody>
          <a:bodyPr>
            <a:normAutofit/>
          </a:bodyPr>
          <a:lstStyle/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</a:t>
            </a:r>
            <a:r>
              <a:rPr lang="cs-CZ" dirty="0" err="1"/>
              <a:t>Consorcium</a:t>
            </a:r>
            <a:r>
              <a:rPr lang="cs-CZ" dirty="0"/>
              <a:t>.</a:t>
            </a:r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</a:t>
            </a:r>
            <a:r>
              <a:rPr lang="cs-CZ" dirty="0" err="1"/>
              <a:t>Consortium</a:t>
            </a:r>
            <a:r>
              <a:rPr lang="cs-CZ" dirty="0"/>
              <a:t> je mezinárodní konsorcium, jehož členové společně s veřejností vyvíjejí webové standardy pro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Web. Cílem konsorcia je „Rozvíjet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do jeho plného potenciálu vývojem protokolů a směrnic, které zajistí dlouhodobý růst Webu“</a:t>
            </a:r>
          </a:p>
        </p:txBody>
      </p:sp>
    </p:spTree>
    <p:extLst>
      <p:ext uri="{BB962C8B-B14F-4D97-AF65-F5344CB8AC3E}">
        <p14:creationId xmlns:p14="http://schemas.microsoft.com/office/powerpoint/2010/main" val="414952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DC2449D-A244-406D-96C1-5C78CF32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b="1" dirty="0"/>
              <a:t>HTML</a:t>
            </a:r>
            <a:r>
              <a:rPr lang="cs-CZ" dirty="0"/>
              <a:t> - STANDARD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E5CA6-90AF-4539-A105-FA011835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HyperText</a:t>
            </a:r>
            <a:r>
              <a:rPr lang="cs-CZ" dirty="0"/>
              <a:t> </a:t>
            </a:r>
            <a:r>
              <a:rPr lang="cs-CZ" dirty="0" err="1"/>
              <a:t>Markup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je značkovací jazyk používaný pro tvorbu HTML dokumentů, které jsou propojeny hypertextovými odkazy. </a:t>
            </a:r>
          </a:p>
          <a:p>
            <a:r>
              <a:rPr lang="cs-CZ" b="1" dirty="0"/>
              <a:t>HTML</a:t>
            </a:r>
            <a:r>
              <a:rPr lang="cs-CZ" dirty="0"/>
              <a:t> je základní jazyk pro vytváření www stránek a aplikací, který umožňuje publikaci dokumentů na Internetu.</a:t>
            </a:r>
          </a:p>
          <a:p>
            <a:r>
              <a:rPr lang="cs-CZ" b="1" dirty="0"/>
              <a:t>HTML značky (tzv. tagy) dávají částem HTML dokumentu strukturální a obsahovou logiku.</a:t>
            </a:r>
          </a:p>
        </p:txBody>
      </p:sp>
      <p:pic>
        <p:nvPicPr>
          <p:cNvPr id="5" name="Obrázek 4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D6143CD7-0EF9-421D-880D-6A5E608B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129" y="481109"/>
            <a:ext cx="2257766" cy="2491906"/>
          </a:xfrm>
          <a:prstGeom prst="rect">
            <a:avLst/>
          </a:prstGeom>
        </p:spPr>
      </p:pic>
      <p:pic>
        <p:nvPicPr>
          <p:cNvPr id="9" name="Obrázek 8" descr="Obsah obrázku monitor, obrazovka, televizor, vsedě&#10;&#10;Popis byl vytvořen automaticky">
            <a:extLst>
              <a:ext uri="{FF2B5EF4-FFF2-40B4-BE49-F238E27FC236}">
                <a16:creationId xmlns:a16="http://schemas.microsoft.com/office/drawing/2014/main" id="{5478B7F4-772A-4916-81DF-BF92B609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85" y="3138486"/>
            <a:ext cx="3142854" cy="24919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583EC0C-D794-498D-809D-DA0E52BE3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721863"/>
            <a:ext cx="10905066" cy="47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A417B5B-07EA-48A1-8F5D-85E69C80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b="1" dirty="0"/>
              <a:t>CSS</a:t>
            </a:r>
            <a:r>
              <a:rPr lang="cs-CZ" dirty="0"/>
              <a:t> - STANDARD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30E98-4ACA-4E82-A90F-511A3B68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Kaskádové styly (v anglickém originále </a:t>
            </a:r>
            <a:r>
              <a:rPr lang="cs-CZ" dirty="0" err="1"/>
              <a:t>Cascading</a:t>
            </a:r>
            <a:r>
              <a:rPr lang="cs-CZ" dirty="0"/>
              <a:t> Style </a:t>
            </a:r>
            <a:r>
              <a:rPr lang="cs-CZ" dirty="0" err="1"/>
              <a:t>Sheets</a:t>
            </a:r>
            <a:r>
              <a:rPr lang="cs-CZ" dirty="0"/>
              <a:t> se zkratkou </a:t>
            </a:r>
            <a:r>
              <a:rPr lang="cs-CZ" b="1" dirty="0"/>
              <a:t>CSS</a:t>
            </a:r>
            <a:r>
              <a:rPr lang="cs-CZ" dirty="0"/>
              <a:t>) je jazyk pro popis způsobu zobrazení elementů na stránkách napsaných v jazycích HTML, XHTML nebo XML. </a:t>
            </a:r>
          </a:p>
          <a:p>
            <a:r>
              <a:rPr lang="cs-CZ" b="1" dirty="0"/>
              <a:t>CSS umožňuje formátovat vzhled jednotlivých elementů HTML dokumentu.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311C4B-44DD-444D-A597-5BD34C4E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65642"/>
            <a:ext cx="4960442" cy="2740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2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602C627-5278-4603-9B30-EEC902B8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interpretovan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prohlížeči</a:t>
            </a:r>
            <a:endParaRPr lang="en-US" dirty="0"/>
          </a:p>
        </p:txBody>
      </p:sp>
      <p:pic>
        <p:nvPicPr>
          <p:cNvPr id="5" name="Zástupný obsah 4" descr="Obsah obrázku podepsat, zelená, bílá, box&#10;&#10;Popis byl vytvořen automaticky">
            <a:extLst>
              <a:ext uri="{FF2B5EF4-FFF2-40B4-BE49-F238E27FC236}">
                <a16:creationId xmlns:a16="http://schemas.microsoft.com/office/drawing/2014/main" id="{814E1FFB-4B7A-4CEC-9598-34D7BD6AA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168" y="1934851"/>
            <a:ext cx="762566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79518-7FF0-4F84-9885-67493DF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Programování webových aplikací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BE83A-F027-469B-9F9B-2D95144B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Klientské programovací jazyky: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JavaScript </a:t>
            </a:r>
          </a:p>
          <a:p>
            <a:pPr>
              <a:lnSpc>
                <a:spcPct val="110000"/>
              </a:lnSpc>
            </a:pPr>
            <a:r>
              <a:rPr lang="cs-CZ" dirty="0"/>
              <a:t>Serverové programovací jazyky: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PHP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ASP.NET (C# nebo </a:t>
            </a:r>
            <a:r>
              <a:rPr lang="cs-CZ" dirty="0" err="1"/>
              <a:t>Visual</a:t>
            </a:r>
            <a:r>
              <a:rPr lang="cs-CZ" dirty="0"/>
              <a:t> Basic)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Java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Python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Ruby on </a:t>
            </a:r>
            <a:r>
              <a:rPr lang="cs-CZ" dirty="0" err="1"/>
              <a:t>Rails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Perl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3545077E-FB87-4884-9784-763BA3AE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56" y="2686389"/>
            <a:ext cx="2926098" cy="21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B90F344-FD76-4B80-9202-5C09D1C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www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2D9A4-644D-4223-A54C-CCAAD59A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dirty="0"/>
              <a:t>Služba sítě </a:t>
            </a:r>
            <a:r>
              <a:rPr lang="cs-CZ" b="1" dirty="0"/>
              <a:t>Internet</a:t>
            </a:r>
            <a:r>
              <a:rPr lang="cs-CZ" dirty="0"/>
              <a:t>.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Web)</a:t>
            </a:r>
          </a:p>
          <a:p>
            <a:r>
              <a:rPr lang="cs-CZ" dirty="0"/>
              <a:t>Další služby Internetu?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389886A-04A3-4A7E-ADAF-A56DEC5A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437013"/>
            <a:ext cx="4960442" cy="3397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19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37B9CE-0CB6-4286-B3CC-5531A106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Javascript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66D886-634F-4844-921D-2D944835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JavaScript je multiplatformní, objektově orientovaný, událostmi řízený skriptovací jazyk.</a:t>
            </a:r>
          </a:p>
          <a:p>
            <a:pPr>
              <a:lnSpc>
                <a:spcPct val="110000"/>
              </a:lnSpc>
            </a:pPr>
            <a:r>
              <a:rPr lang="cs-CZ" dirty="0"/>
              <a:t>Jeho syntaxe patří do rodiny jazyků C/C++/Java.</a:t>
            </a:r>
          </a:p>
          <a:p>
            <a:pPr>
              <a:lnSpc>
                <a:spcPct val="110000"/>
              </a:lnSpc>
            </a:pPr>
            <a:r>
              <a:rPr lang="cs-CZ" b="1" dirty="0"/>
              <a:t>Jeho interpretaci ovládá webový prohlížeč.</a:t>
            </a:r>
          </a:p>
          <a:p>
            <a:pPr>
              <a:lnSpc>
                <a:spcPct val="110000"/>
              </a:lnSpc>
            </a:pPr>
            <a:r>
              <a:rPr lang="cs-CZ" dirty="0"/>
              <a:t>Ve své základní podobě je stavebním kamenem pro knihovny a frameworky, které jej rozšiřují. Např.:</a:t>
            </a:r>
          </a:p>
          <a:p>
            <a:pPr lvl="1">
              <a:lnSpc>
                <a:spcPct val="110000"/>
              </a:lnSpc>
            </a:pPr>
            <a:r>
              <a:rPr lang="cs-CZ" dirty="0" err="1"/>
              <a:t>jQuery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 err="1"/>
              <a:t>AngularJS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 err="1"/>
              <a:t>React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Vue.js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Další…</a:t>
            </a:r>
          </a:p>
        </p:txBody>
      </p:sp>
      <p:pic>
        <p:nvPicPr>
          <p:cNvPr id="7" name="Obrázek 6" descr="Obsah obrázku žlutá, vsedě, počítač, černá&#10;&#10;Popis byl vytvořen automaticky">
            <a:extLst>
              <a:ext uri="{FF2B5EF4-FFF2-40B4-BE49-F238E27FC236}">
                <a16:creationId xmlns:a16="http://schemas.microsoft.com/office/drawing/2014/main" id="{64A8B31B-CE7D-457D-8345-33953089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" y="2238179"/>
            <a:ext cx="3704772" cy="23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9902F-732C-48A4-8CDF-F330440E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sz="2700">
                <a:solidFill>
                  <a:srgbClr val="FFFFFF"/>
                </a:solidFill>
              </a:rPr>
              <a:t>Frontend frameworkY</a:t>
            </a:r>
            <a:endParaRPr lang="cs-CZ" sz="27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26F74-50B2-4766-B866-4561F6BD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cs-CZ" dirty="0"/>
              <a:t>Sady nástrojů pro tvorbu webu a webových aplikací. </a:t>
            </a:r>
          </a:p>
          <a:p>
            <a:r>
              <a:rPr lang="cs-CZ" dirty="0"/>
              <a:t>Obsahují návrhářské šablony založené na HTML a CSS, sloužící pro úpravu typografie, formulářů, tlačítek, navigace a dalších komponent rozhraní, stejně jako další volitelná rozšíření </a:t>
            </a:r>
            <a:r>
              <a:rPr lang="cs-CZ" dirty="0" err="1"/>
              <a:t>JavaScriptu</a:t>
            </a:r>
            <a:r>
              <a:rPr lang="cs-CZ" dirty="0"/>
              <a:t>!</a:t>
            </a:r>
            <a:endParaRPr lang="cs-CZ" b="1" dirty="0"/>
          </a:p>
          <a:p>
            <a:r>
              <a:rPr lang="cs-CZ" b="1" dirty="0" err="1"/>
              <a:t>Responsivita</a:t>
            </a:r>
            <a:r>
              <a:rPr lang="cs-CZ" b="1" dirty="0"/>
              <a:t>!!!</a:t>
            </a:r>
          </a:p>
          <a:p>
            <a:endParaRPr lang="cs-CZ" dirty="0"/>
          </a:p>
          <a:p>
            <a:r>
              <a:rPr lang="cs-CZ" dirty="0"/>
              <a:t>Nejrozšířenějším dnes je </a:t>
            </a:r>
            <a:r>
              <a:rPr lang="cs-CZ" dirty="0" err="1"/>
              <a:t>Bootstrap</a:t>
            </a:r>
            <a:r>
              <a:rPr lang="cs-CZ" dirty="0"/>
              <a:t>.</a:t>
            </a:r>
          </a:p>
          <a:p>
            <a:pPr lvl="1"/>
            <a:r>
              <a:rPr lang="cs-CZ" i="1" dirty="0"/>
              <a:t>Pozor toto již není standard, ale </a:t>
            </a:r>
            <a:r>
              <a:rPr lang="cs-CZ" b="1" i="1" dirty="0" err="1"/>
              <a:t>toolkit</a:t>
            </a:r>
            <a:r>
              <a:rPr lang="cs-CZ" i="1" dirty="0"/>
              <a:t> (nadstavba standardů – HTML, CSS a </a:t>
            </a:r>
            <a:r>
              <a:rPr lang="cs-CZ" i="1" dirty="0" err="1"/>
              <a:t>Js</a:t>
            </a:r>
            <a:r>
              <a:rPr lang="cs-CZ" i="1" dirty="0"/>
              <a:t>)</a:t>
            </a:r>
          </a:p>
        </p:txBody>
      </p:sp>
      <p:pic>
        <p:nvPicPr>
          <p:cNvPr id="5" name="Obrázek 4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6B69A00A-F087-4645-8851-94F2842C1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7" t="15292" r="22832" b="13097"/>
          <a:stretch/>
        </p:blipFill>
        <p:spPr>
          <a:xfrm>
            <a:off x="335903" y="2496641"/>
            <a:ext cx="3561432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903C4-C3B0-4B81-B1A2-A75A5CBE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Životní cyklus vývoje webové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145F1-8273-46CB-9D1D-A1163D9F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Je složen z fází: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Plánování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Sběr a analýza požadavků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Návrh (včetně návrhu databáze)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Vytvoření prototypu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Implementace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Testování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Provozní údržba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Obrázek 4" descr="Obsah obrázku hra&#10;&#10;Popis byl vytvořen automaticky">
            <a:extLst>
              <a:ext uri="{FF2B5EF4-FFF2-40B4-BE49-F238E27FC236}">
                <a16:creationId xmlns:a16="http://schemas.microsoft.com/office/drawing/2014/main" id="{6C9340D8-302C-4475-9154-A344A26B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6" r="21592"/>
          <a:stretch/>
        </p:blipFill>
        <p:spPr>
          <a:xfrm>
            <a:off x="7147249" y="2308713"/>
            <a:ext cx="2836506" cy="28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1DEF1-3A75-406A-907A-DA21E558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Architektura klient - server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E20D408-3B72-4DC1-9FB2-0C2182148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6556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16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BE8A0-B399-4224-9F7A-00EDF62C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130D6-17ED-4AE7-A39D-4D004C6C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Jirka Kosek design:</a:t>
            </a:r>
          </a:p>
          <a:p>
            <a:r>
              <a:rPr lang="cs-CZ" dirty="0"/>
              <a:t>HTTP?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489E2A6-F09C-46E1-8FA2-73B42F3E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270327"/>
            <a:ext cx="666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A7876-4C92-46EC-A8F7-C37C8588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HTTP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09E01-07A8-43D1-A285-76C09EFE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dirty="0"/>
              <a:t>(Hypertext Transfer </a:t>
            </a:r>
            <a:r>
              <a:rPr lang="cs-CZ" dirty="0" err="1"/>
              <a:t>Protocol</a:t>
            </a:r>
            <a:r>
              <a:rPr lang="cs-CZ" dirty="0"/>
              <a:t>) je internetový protokol určený pro komunikaci s WWW servery. </a:t>
            </a:r>
          </a:p>
          <a:p>
            <a:r>
              <a:rPr lang="cs-CZ" dirty="0"/>
              <a:t>Slouží pro přenos hypertextových dokumentů ve formátu </a:t>
            </a:r>
            <a:r>
              <a:rPr lang="cs-CZ" b="1" dirty="0"/>
              <a:t>HTML</a:t>
            </a:r>
            <a:r>
              <a:rPr lang="cs-CZ" dirty="0"/>
              <a:t>, XML, i jiných typů souborů. </a:t>
            </a:r>
          </a:p>
          <a:p>
            <a:r>
              <a:rPr lang="cs-CZ" dirty="0"/>
              <a:t>Používá obvykle port TCP/80.</a:t>
            </a:r>
          </a:p>
          <a:p>
            <a:r>
              <a:rPr lang="cs-CZ" dirty="0"/>
              <a:t>HTTPS – port 443.</a:t>
            </a:r>
          </a:p>
        </p:txBody>
      </p:sp>
      <p:pic>
        <p:nvPicPr>
          <p:cNvPr id="5" name="Obrázek 4" descr="Obsah obrázku snímek obrazovky, černá, držení, místnost&#10;&#10;Popis byl vytvořen automaticky">
            <a:extLst>
              <a:ext uri="{FF2B5EF4-FFF2-40B4-BE49-F238E27FC236}">
                <a16:creationId xmlns:a16="http://schemas.microsoft.com/office/drawing/2014/main" id="{F87CE55D-090F-481F-9E46-A1E5D341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583950"/>
            <a:ext cx="4960443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DD91CD-5DE5-410F-ACB3-D7E979E9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HTTP </a:t>
            </a:r>
            <a:r>
              <a:rPr lang="cs-CZ" sz="3300" dirty="0"/>
              <a:t>-</a:t>
            </a:r>
            <a:br>
              <a:rPr lang="cs-CZ" sz="3300" dirty="0"/>
            </a:br>
            <a:r>
              <a:rPr lang="cs-CZ" sz="3300" dirty="0"/>
              <a:t>základní </a:t>
            </a:r>
            <a:r>
              <a:rPr lang="en-US" sz="3300" dirty="0" err="1"/>
              <a:t>Typy</a:t>
            </a:r>
            <a:r>
              <a:rPr lang="en-US" sz="3300" dirty="0"/>
              <a:t> </a:t>
            </a:r>
            <a:r>
              <a:rPr lang="en-US" sz="3300" dirty="0" err="1"/>
              <a:t>požadavků</a:t>
            </a:r>
            <a:endParaRPr lang="en-US" sz="33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hodiny, počítač&#10;&#10;Popis byl vytvořen automaticky">
            <a:extLst>
              <a:ext uri="{FF2B5EF4-FFF2-40B4-BE49-F238E27FC236}">
                <a16:creationId xmlns:a16="http://schemas.microsoft.com/office/drawing/2014/main" id="{48CBDA65-5818-4E2C-BBCA-0EBFE4AD0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478701"/>
            <a:ext cx="6282919" cy="31414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E3E8BE-EB2A-412A-9227-00E58ECE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cs-CZ" dirty="0"/>
              <a:t>Rozdíl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655EDA0-CC0F-4F90-8F96-43384F57A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4592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7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30CA64D-5EA4-482A-A8C7-1AA00A0CC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3600" y="643467"/>
            <a:ext cx="7584800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4765F1-8CF1-4F41-9F0F-949C823EA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33B95-E127-439F-937D-9DA7F97B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HTTPS</a:t>
            </a:r>
            <a:r>
              <a:rPr lang="cs-CZ" dirty="0">
                <a:solidFill>
                  <a:srgbClr val="FFFFFE"/>
                </a:solidFill>
              </a:rPr>
              <a:t> – podpora šifrování SSL nebo TLS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98FD1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525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527</Words>
  <Application>Microsoft Office PowerPoint</Application>
  <PresentationFormat>Širokoúhlá obrazovka</PresentationFormat>
  <Paragraphs>73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Galerie</vt:lpstr>
      <vt:lpstr>Služba WWW a tvorba Web aplikací</vt:lpstr>
      <vt:lpstr>www</vt:lpstr>
      <vt:lpstr>Architektura klient - server</vt:lpstr>
      <vt:lpstr>Princip činnosti</vt:lpstr>
      <vt:lpstr>HTTP</vt:lpstr>
      <vt:lpstr>HTTP - základní Typy požadavků</vt:lpstr>
      <vt:lpstr>Rozdíl</vt:lpstr>
      <vt:lpstr>Prezentace aplikace PowerPoint</vt:lpstr>
      <vt:lpstr>HTTPS – podpora šifrování SSL nebo TLS</vt:lpstr>
      <vt:lpstr>URL</vt:lpstr>
      <vt:lpstr>Statické a dynamické weby</vt:lpstr>
      <vt:lpstr>Prezentace aplikace PowerPoint</vt:lpstr>
      <vt:lpstr>WEBOVÉ prohlížeče</vt:lpstr>
      <vt:lpstr>Standardy – W3C</vt:lpstr>
      <vt:lpstr>HTML - STANDARD</vt:lpstr>
      <vt:lpstr>Prezentace aplikace PowerPoint</vt:lpstr>
      <vt:lpstr>CSS - STANDARD</vt:lpstr>
      <vt:lpstr>Technologie interpretované prohlížeči</vt:lpstr>
      <vt:lpstr>Programování webových aplikací</vt:lpstr>
      <vt:lpstr>Javascript</vt:lpstr>
      <vt:lpstr>Frontend frameworkY</vt:lpstr>
      <vt:lpstr>Životní cyklus vývoje webové aplikace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tvorby webových aplikací</dc:title>
  <dc:creator>Jan Kubrický</dc:creator>
  <cp:lastModifiedBy>Jan Kubricky</cp:lastModifiedBy>
  <cp:revision>14</cp:revision>
  <dcterms:created xsi:type="dcterms:W3CDTF">2020-02-09T13:36:10Z</dcterms:created>
  <dcterms:modified xsi:type="dcterms:W3CDTF">2022-10-31T14:44:19Z</dcterms:modified>
</cp:coreProperties>
</file>